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2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8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0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76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127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39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45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825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629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99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8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9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0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8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55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0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48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8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9C0929-26FE-4D66-8493-250C0BD3723E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95D1E5-4CCB-4C11-A079-BEBBE8AB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5726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Select and structure material</a:t>
            </a:r>
          </a:p>
          <a:p>
            <a:pPr lvl="1"/>
            <a:r>
              <a:rPr lang="en-US" sz="2400" b="1" dirty="0"/>
              <a:t>Create meaningful order</a:t>
            </a:r>
          </a:p>
          <a:p>
            <a:pPr lvl="1"/>
            <a:r>
              <a:rPr lang="en-US" sz="2400" b="1" dirty="0"/>
              <a:t>Consider your audience</a:t>
            </a:r>
          </a:p>
          <a:p>
            <a:pPr lvl="1"/>
            <a:r>
              <a:rPr lang="en-US" sz="2400" b="1" dirty="0"/>
              <a:t>Goal is to increase comprehension</a:t>
            </a:r>
          </a:p>
          <a:p>
            <a:r>
              <a:rPr lang="en-US" b="1" dirty="0"/>
              <a:t>Select the main points</a:t>
            </a:r>
          </a:p>
          <a:p>
            <a:pPr lvl="1"/>
            <a:r>
              <a:rPr lang="en-US" sz="2400" b="1" dirty="0"/>
              <a:t>What the audience needs to understand</a:t>
            </a:r>
          </a:p>
          <a:p>
            <a:pPr lvl="1"/>
            <a:r>
              <a:rPr lang="en-US" sz="2400" b="1" dirty="0"/>
              <a:t>Early Life, Obstacles, Successes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5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Introduction: 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State your thesis</a:t>
            </a:r>
          </a:p>
          <a:p>
            <a:pPr lvl="1"/>
            <a:r>
              <a:rPr lang="en-US" sz="2400" b="1" dirty="0"/>
              <a:t>Audience needs to know what the speech is about</a:t>
            </a:r>
          </a:p>
          <a:p>
            <a:r>
              <a:rPr lang="en-US" b="1" dirty="0"/>
              <a:t>State main points after your thesis</a:t>
            </a:r>
          </a:p>
          <a:p>
            <a:pPr lvl="1"/>
            <a:r>
              <a:rPr lang="en-US" sz="2400" b="1" dirty="0"/>
              <a:t>Put in correct order</a:t>
            </a:r>
          </a:p>
          <a:p>
            <a:pPr lvl="1"/>
            <a:r>
              <a:rPr lang="en-US" sz="2400" b="1" dirty="0"/>
              <a:t>Can be combined with thesis or be a separate sentence after the thesis</a:t>
            </a:r>
          </a:p>
        </p:txBody>
      </p:sp>
    </p:spTree>
    <p:extLst>
      <p:ext uri="{BB962C8B-B14F-4D97-AF65-F5344CB8AC3E}">
        <p14:creationId xmlns:p14="http://schemas.microsoft.com/office/powerpoint/2010/main" val="202996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5504"/>
          </a:xfrm>
        </p:spPr>
        <p:txBody>
          <a:bodyPr>
            <a:noAutofit/>
          </a:bodyPr>
          <a:lstStyle/>
          <a:p>
            <a:r>
              <a:rPr lang="en-US" b="1" dirty="0"/>
              <a:t>Summarize main ideas</a:t>
            </a:r>
          </a:p>
          <a:p>
            <a:r>
              <a:rPr lang="en-US" b="1" dirty="0"/>
              <a:t>Restate your thesis</a:t>
            </a:r>
          </a:p>
          <a:p>
            <a:r>
              <a:rPr lang="en-US" b="1" dirty="0"/>
              <a:t>Provide relevance link for audience</a:t>
            </a:r>
          </a:p>
          <a:p>
            <a:r>
              <a:rPr lang="en-US" b="1" dirty="0"/>
              <a:t>End with strong final statement (clincher)</a:t>
            </a:r>
          </a:p>
          <a:p>
            <a:pPr lvl="1"/>
            <a:r>
              <a:rPr lang="en-US" sz="2400" b="1" dirty="0"/>
              <a:t>Call to action (persuasion)</a:t>
            </a:r>
          </a:p>
          <a:p>
            <a:pPr lvl="1"/>
            <a:r>
              <a:rPr lang="en-US" sz="2400" b="1" dirty="0"/>
              <a:t>Sum up importance</a:t>
            </a:r>
          </a:p>
          <a:p>
            <a:r>
              <a:rPr lang="en-US" b="1" dirty="0"/>
              <a:t>Do not just repeat your introduction</a:t>
            </a:r>
          </a:p>
        </p:txBody>
      </p:sp>
    </p:spTree>
    <p:extLst>
      <p:ext uri="{BB962C8B-B14F-4D97-AF65-F5344CB8AC3E}">
        <p14:creationId xmlns:p14="http://schemas.microsoft.com/office/powerpoint/2010/main" val="161115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Thesis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Main point/idea in relation to your topic</a:t>
            </a:r>
          </a:p>
          <a:p>
            <a:r>
              <a:rPr lang="en-US" b="1" dirty="0"/>
              <a:t>Ends with a preview of your main points</a:t>
            </a:r>
          </a:p>
          <a:p>
            <a:pPr lvl="1"/>
            <a:r>
              <a:rPr lang="en-US" sz="2400" b="1" dirty="0"/>
              <a:t>Put the main points in the order you will discuss them</a:t>
            </a:r>
          </a:p>
          <a:p>
            <a:r>
              <a:rPr lang="en-US" b="1" dirty="0"/>
              <a:t>Example:</a:t>
            </a:r>
          </a:p>
          <a:p>
            <a:pPr lvl="1"/>
            <a:r>
              <a:rPr lang="en-US" sz="2400" b="1" dirty="0"/>
              <a:t>Cats are affectionate creatures due to their intelligence, emotions, and personalities.</a:t>
            </a:r>
          </a:p>
        </p:txBody>
      </p:sp>
    </p:spTree>
    <p:extLst>
      <p:ext uri="{BB962C8B-B14F-4D97-AF65-F5344CB8AC3E}">
        <p14:creationId xmlns:p14="http://schemas.microsoft.com/office/powerpoint/2010/main" val="99789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Write points and </a:t>
            </a:r>
            <a:r>
              <a:rPr lang="en-US" b="1" dirty="0" err="1"/>
              <a:t>subpoints</a:t>
            </a:r>
            <a:r>
              <a:rPr lang="en-US" b="1" dirty="0"/>
              <a:t> in word/phrase structure</a:t>
            </a:r>
          </a:p>
          <a:p>
            <a:pPr lvl="1"/>
            <a:r>
              <a:rPr lang="en-US" sz="2400" b="1" dirty="0"/>
              <a:t>DO NOT use full sentences</a:t>
            </a:r>
          </a:p>
          <a:p>
            <a:r>
              <a:rPr lang="en-US" b="1" dirty="0"/>
              <a:t>Make sure </a:t>
            </a:r>
            <a:r>
              <a:rPr lang="en-US" b="1" dirty="0" err="1"/>
              <a:t>subpoints</a:t>
            </a:r>
            <a:r>
              <a:rPr lang="en-US" b="1" dirty="0"/>
              <a:t> are connected to main points</a:t>
            </a:r>
          </a:p>
          <a:p>
            <a:r>
              <a:rPr lang="en-US" b="1" dirty="0"/>
              <a:t>Make sure main points are connected to thesis</a:t>
            </a:r>
          </a:p>
          <a:p>
            <a:r>
              <a:rPr lang="en-US" b="1" dirty="0"/>
              <a:t>Word points using parallel structure</a:t>
            </a:r>
          </a:p>
          <a:p>
            <a:r>
              <a:rPr lang="en-US" b="1" dirty="0"/>
              <a:t>Everything must connect to your purpose statement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2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93743"/>
          </a:xfrm>
        </p:spPr>
        <p:txBody>
          <a:bodyPr>
            <a:noAutofit/>
          </a:bodyPr>
          <a:lstStyle/>
          <a:p>
            <a:r>
              <a:rPr lang="en-US" b="1" dirty="0"/>
              <a:t>Transition between</a:t>
            </a:r>
          </a:p>
          <a:p>
            <a:pPr lvl="1"/>
            <a:r>
              <a:rPr lang="en-US" sz="2400" b="1" dirty="0"/>
              <a:t>Introduction and body</a:t>
            </a:r>
          </a:p>
          <a:p>
            <a:pPr lvl="1"/>
            <a:r>
              <a:rPr lang="en-US" sz="2400" b="1" dirty="0"/>
              <a:t>Each body section</a:t>
            </a:r>
          </a:p>
          <a:p>
            <a:pPr lvl="1"/>
            <a:r>
              <a:rPr lang="en-US" sz="2400" b="1" dirty="0"/>
              <a:t>Body and conclusion</a:t>
            </a:r>
          </a:p>
          <a:p>
            <a:r>
              <a:rPr lang="en-US" b="1" dirty="0"/>
              <a:t>Bridges sections of the speech</a:t>
            </a:r>
          </a:p>
          <a:p>
            <a:r>
              <a:rPr lang="en-US" b="1" dirty="0"/>
              <a:t>Labels organization for the audience</a:t>
            </a:r>
          </a:p>
          <a:p>
            <a:r>
              <a:rPr lang="en-US" b="1" dirty="0"/>
              <a:t>Helps audience comprehend and retain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624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Signposts</a:t>
            </a:r>
          </a:p>
          <a:p>
            <a:pPr lvl="1"/>
            <a:r>
              <a:rPr lang="en-US" sz="2400" b="1" dirty="0"/>
              <a:t>Connect supporting material to sub points or main points</a:t>
            </a:r>
          </a:p>
          <a:p>
            <a:pPr lvl="1"/>
            <a:r>
              <a:rPr lang="en-US" sz="2400" b="1" dirty="0"/>
              <a:t>First, second, third, forth</a:t>
            </a:r>
          </a:p>
          <a:p>
            <a:pPr lvl="1"/>
            <a:r>
              <a:rPr lang="en-US" sz="2400" b="1" dirty="0"/>
              <a:t>For example, finally, to clarify</a:t>
            </a:r>
          </a:p>
        </p:txBody>
      </p:sp>
    </p:spTree>
    <p:extLst>
      <p:ext uri="{BB962C8B-B14F-4D97-AF65-F5344CB8AC3E}">
        <p14:creationId xmlns:p14="http://schemas.microsoft.com/office/powerpoint/2010/main" val="382054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3711"/>
            <a:ext cx="9601196" cy="377237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Must grab audience and motivate them to listen</a:t>
            </a:r>
          </a:p>
          <a:p>
            <a:r>
              <a:rPr lang="en-US" sz="2600" b="1" dirty="0"/>
              <a:t>Hooks (attention grabbers)</a:t>
            </a:r>
          </a:p>
          <a:p>
            <a:pPr lvl="1"/>
            <a:r>
              <a:rPr lang="en-US" sz="2600" b="1" dirty="0"/>
              <a:t>Startling statement</a:t>
            </a:r>
          </a:p>
          <a:p>
            <a:pPr lvl="1"/>
            <a:r>
              <a:rPr lang="en-US" sz="2600" b="1" dirty="0"/>
              <a:t>Questions (use sparingly)</a:t>
            </a:r>
          </a:p>
          <a:p>
            <a:pPr lvl="2"/>
            <a:r>
              <a:rPr lang="en-US" sz="2600" b="1" dirty="0"/>
              <a:t>Must be specific</a:t>
            </a:r>
          </a:p>
          <a:p>
            <a:pPr lvl="2"/>
            <a:r>
              <a:rPr lang="en-US" sz="2600" b="1" dirty="0"/>
              <a:t>Direct or rhetorical</a:t>
            </a:r>
          </a:p>
          <a:p>
            <a:pPr lvl="2"/>
            <a:r>
              <a:rPr lang="en-US" sz="2600" b="1" dirty="0"/>
              <a:t>Consider what will happen if audience does not answer the way you want them to answer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7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1856"/>
          </a:xfrm>
        </p:spPr>
        <p:txBody>
          <a:bodyPr>
            <a:noAutofit/>
          </a:bodyPr>
          <a:lstStyle/>
          <a:p>
            <a:r>
              <a:rPr lang="en-US" b="1" dirty="0"/>
              <a:t>Hooks</a:t>
            </a:r>
          </a:p>
          <a:p>
            <a:pPr lvl="1"/>
            <a:r>
              <a:rPr lang="en-US" sz="2400" b="1" dirty="0"/>
              <a:t>Brief narrative (do not go on a tangent)</a:t>
            </a:r>
          </a:p>
          <a:p>
            <a:pPr lvl="2"/>
            <a:r>
              <a:rPr lang="en-US" sz="2400" b="1" dirty="0"/>
              <a:t>Actual</a:t>
            </a:r>
          </a:p>
          <a:p>
            <a:pPr lvl="2"/>
            <a:r>
              <a:rPr lang="en-US" sz="2400" b="1" dirty="0"/>
              <a:t>Hypothetical</a:t>
            </a:r>
          </a:p>
          <a:p>
            <a:pPr lvl="1"/>
            <a:r>
              <a:rPr lang="en-US" sz="2400" b="1" dirty="0"/>
              <a:t>Personal reference</a:t>
            </a:r>
          </a:p>
          <a:p>
            <a:pPr lvl="1"/>
            <a:r>
              <a:rPr lang="en-US" sz="2400" b="1" dirty="0"/>
              <a:t>Action</a:t>
            </a:r>
          </a:p>
          <a:p>
            <a:pPr lvl="1"/>
            <a:r>
              <a:rPr lang="en-US" sz="2400" b="1" dirty="0"/>
              <a:t>Create suspense</a:t>
            </a:r>
          </a:p>
        </p:txBody>
      </p:sp>
    </p:spTree>
    <p:extLst>
      <p:ext uri="{BB962C8B-B14F-4D97-AF65-F5344CB8AC3E}">
        <p14:creationId xmlns:p14="http://schemas.microsoft.com/office/powerpoint/2010/main" val="159354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Introduction: Listener Relevance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4561"/>
          </a:xfrm>
        </p:spPr>
        <p:txBody>
          <a:bodyPr>
            <a:noAutofit/>
          </a:bodyPr>
          <a:lstStyle/>
          <a:p>
            <a:r>
              <a:rPr lang="en-US" b="1" dirty="0"/>
              <a:t>Information that alerts listeners to:</a:t>
            </a:r>
          </a:p>
          <a:p>
            <a:pPr lvl="1"/>
            <a:r>
              <a:rPr lang="en-US" sz="2400" b="1" dirty="0"/>
              <a:t>How/why the main point relates to them</a:t>
            </a:r>
          </a:p>
          <a:p>
            <a:pPr lvl="1"/>
            <a:r>
              <a:rPr lang="en-US" sz="2400" b="1" dirty="0"/>
              <a:t>How they might benefit</a:t>
            </a:r>
          </a:p>
          <a:p>
            <a:pPr lvl="1"/>
            <a:r>
              <a:rPr lang="en-US" sz="2400" b="1" dirty="0"/>
              <a:t>Why they should care</a:t>
            </a:r>
          </a:p>
          <a:p>
            <a:r>
              <a:rPr lang="en-US" b="1" dirty="0"/>
              <a:t>Use implied language</a:t>
            </a:r>
          </a:p>
          <a:p>
            <a:r>
              <a:rPr lang="en-US" b="1" dirty="0"/>
              <a:t>Include in introduction</a:t>
            </a:r>
          </a:p>
          <a:p>
            <a:pPr lvl="1"/>
            <a:r>
              <a:rPr lang="en-US" sz="2400" b="1" dirty="0"/>
              <a:t>How can your speech meet audience needs?</a:t>
            </a:r>
          </a:p>
        </p:txBody>
      </p:sp>
    </p:spTree>
    <p:extLst>
      <p:ext uri="{BB962C8B-B14F-4D97-AF65-F5344CB8AC3E}">
        <p14:creationId xmlns:p14="http://schemas.microsoft.com/office/powerpoint/2010/main" val="149245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Introduction: Establish 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Perception audience has about your competence</a:t>
            </a:r>
          </a:p>
          <a:p>
            <a:r>
              <a:rPr lang="en-US" b="1" dirty="0"/>
              <a:t>Provide information on why you are credible to speak on the subject</a:t>
            </a:r>
          </a:p>
          <a:p>
            <a:r>
              <a:rPr lang="en-US" b="1" dirty="0"/>
              <a:t>Show that you care</a:t>
            </a:r>
          </a:p>
          <a:p>
            <a:r>
              <a:rPr lang="en-US" b="1" dirty="0"/>
              <a:t>Be professional</a:t>
            </a:r>
          </a:p>
          <a:p>
            <a:r>
              <a:rPr lang="en-US" b="1" dirty="0"/>
              <a:t>Be serious, and present yourself in this way</a:t>
            </a:r>
          </a:p>
        </p:txBody>
      </p:sp>
    </p:spTree>
    <p:extLst>
      <p:ext uri="{BB962C8B-B14F-4D97-AF65-F5344CB8AC3E}">
        <p14:creationId xmlns:p14="http://schemas.microsoft.com/office/powerpoint/2010/main" val="1377124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388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Organization</vt:lpstr>
      <vt:lpstr>Thesis Statement</vt:lpstr>
      <vt:lpstr>Outline</vt:lpstr>
      <vt:lpstr>Transitions</vt:lpstr>
      <vt:lpstr>Transitions</vt:lpstr>
      <vt:lpstr>Introduction</vt:lpstr>
      <vt:lpstr>Introduction</vt:lpstr>
      <vt:lpstr>Introduction: Listener Relevance Link</vt:lpstr>
      <vt:lpstr>Introduction: Establish Credibility</vt:lpstr>
      <vt:lpstr>Introduction: Thesis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Selection and Development</dc:title>
  <dc:creator>Trent Sorensen</dc:creator>
  <cp:lastModifiedBy>kyle kaminski</cp:lastModifiedBy>
  <cp:revision>13</cp:revision>
  <dcterms:created xsi:type="dcterms:W3CDTF">2015-03-17T20:08:58Z</dcterms:created>
  <dcterms:modified xsi:type="dcterms:W3CDTF">2018-12-01T15:40:08Z</dcterms:modified>
</cp:coreProperties>
</file>